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8" r:id="rId2"/>
    <p:sldId id="256" r:id="rId3"/>
    <p:sldId id="257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A645F-E59C-416F-8400-18FA1837A70B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6F085-138F-41D0-9744-A525747D85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400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A645F-E59C-416F-8400-18FA1837A70B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6F085-138F-41D0-9744-A525747D85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581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A645F-E59C-416F-8400-18FA1837A70B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6F085-138F-41D0-9744-A525747D85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051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A645F-E59C-416F-8400-18FA1837A70B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6F085-138F-41D0-9744-A525747D855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927278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A645F-E59C-416F-8400-18FA1837A70B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6F085-138F-41D0-9744-A525747D85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9868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A645F-E59C-416F-8400-18FA1837A70B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6F085-138F-41D0-9744-A525747D85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21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A645F-E59C-416F-8400-18FA1837A70B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6F085-138F-41D0-9744-A525747D85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5209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A645F-E59C-416F-8400-18FA1837A70B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6F085-138F-41D0-9744-A525747D85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3609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A645F-E59C-416F-8400-18FA1837A70B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6F085-138F-41D0-9744-A525747D85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849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A645F-E59C-416F-8400-18FA1837A70B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6F085-138F-41D0-9744-A525747D85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12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A645F-E59C-416F-8400-18FA1837A70B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6F085-138F-41D0-9744-A525747D85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24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A645F-E59C-416F-8400-18FA1837A70B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6F085-138F-41D0-9744-A525747D85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660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A645F-E59C-416F-8400-18FA1837A70B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6F085-138F-41D0-9744-A525747D85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61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A645F-E59C-416F-8400-18FA1837A70B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6F085-138F-41D0-9744-A525747D85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047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A645F-E59C-416F-8400-18FA1837A70B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6F085-138F-41D0-9744-A525747D85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016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A645F-E59C-416F-8400-18FA1837A70B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6F085-138F-41D0-9744-A525747D85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859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A645F-E59C-416F-8400-18FA1837A70B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6F085-138F-41D0-9744-A525747D85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596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893A645F-E59C-416F-8400-18FA1837A70B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46F085-138F-41D0-9744-A525747D85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8971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media" Target="../media/media2.mp3"/><Relationship Id="rId7" Type="http://schemas.openxmlformats.org/officeDocument/2006/relationships/image" Target="../media/image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2.mp3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85509" y="1083213"/>
            <a:ext cx="18604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2400" dirty="0" smtClean="0">
                <a:cs typeface="B Nazanin" panose="00000400000000000000" pitchFamily="2" charset="-78"/>
              </a:rPr>
              <a:t>به نام خدا</a:t>
            </a:r>
            <a:endParaRPr lang="en-US" sz="2400" dirty="0">
              <a:cs typeface="B Nazanin" panose="000004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988629" y="2138289"/>
            <a:ext cx="36781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2400" dirty="0" smtClean="0">
                <a:cs typeface="B Nazanin" panose="00000400000000000000" pitchFamily="2" charset="-78"/>
              </a:rPr>
              <a:t>نام دبیر: خانم منتظرنیا</a:t>
            </a:r>
            <a:endParaRPr lang="en-US" sz="2400" dirty="0">
              <a:cs typeface="B Nazanin" panose="00000400000000000000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84663" y="3052689"/>
            <a:ext cx="92821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2400" dirty="0" smtClean="0">
                <a:cs typeface="B Nazanin" panose="00000400000000000000" pitchFamily="2" charset="-78"/>
              </a:rPr>
              <a:t>موضوع : توضیح تمرین 2 صفحه 7 و تمرین 2 صفحه 10 کتاب ریاضی هفتم </a:t>
            </a:r>
            <a:endParaRPr lang="en-US" sz="24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9053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7131" y="1153344"/>
            <a:ext cx="10223863" cy="1498281"/>
          </a:xfrm>
        </p:spPr>
        <p:txBody>
          <a:bodyPr>
            <a:noAutofit/>
          </a:bodyPr>
          <a:lstStyle/>
          <a:p>
            <a:pPr algn="r" rtl="1"/>
            <a:r>
              <a:rPr lang="fa-IR" sz="1800" dirty="0" smtClean="0">
                <a:solidFill>
                  <a:schemeClr val="tx1">
                    <a:lumMod val="85000"/>
                  </a:schemeClr>
                </a:solidFill>
                <a:cs typeface="B Nazanin" panose="00000400000000000000" pitchFamily="2" charset="-78"/>
              </a:rPr>
              <a:t>در </a:t>
            </a:r>
            <a:r>
              <a:rPr lang="fa-IR" sz="1800" dirty="0">
                <a:solidFill>
                  <a:schemeClr val="tx1">
                    <a:lumMod val="85000"/>
                  </a:schemeClr>
                </a:solidFill>
                <a:cs typeface="B Nazanin" panose="00000400000000000000" pitchFamily="2" charset="-78"/>
              </a:rPr>
              <a:t>یک مجتمع مسکونی استخری به طول، عرض و عمق به ترتیب </a:t>
            </a:r>
            <a:r>
              <a:rPr lang="fa-IR" sz="1800" dirty="0" smtClean="0">
                <a:solidFill>
                  <a:schemeClr val="tx1">
                    <a:lumMod val="85000"/>
                  </a:schemeClr>
                </a:solidFill>
                <a:cs typeface="B Nazanin" panose="00000400000000000000" pitchFamily="2" charset="-78"/>
              </a:rPr>
              <a:t>12 ، 6 و 1/5 متر وجود دارد. مدیر ساختمان پیشنهاد کرده </a:t>
            </a:r>
            <a:r>
              <a:rPr lang="fa-IR" sz="1800" dirty="0">
                <a:solidFill>
                  <a:schemeClr val="tx1">
                    <a:lumMod val="85000"/>
                  </a:schemeClr>
                </a:solidFill>
                <a:cs typeface="B Nazanin" panose="00000400000000000000" pitchFamily="2" charset="-78"/>
              </a:rPr>
              <a:t>است که دیوارها و کف استخر ترمیم و بازسازی و سپس رنگ شود. او از یک نقاش خواست تا برآورد کند که انجام این </a:t>
            </a:r>
            <a:r>
              <a:rPr lang="fa-IR" sz="1800" dirty="0" smtClean="0">
                <a:solidFill>
                  <a:schemeClr val="tx1">
                    <a:lumMod val="85000"/>
                  </a:schemeClr>
                </a:solidFill>
                <a:cs typeface="B Nazanin" panose="00000400000000000000" pitchFamily="2" charset="-78"/>
              </a:rPr>
              <a:t>کار چقدر </a:t>
            </a:r>
            <a:r>
              <a:rPr lang="fa-IR" sz="1800" dirty="0">
                <a:solidFill>
                  <a:schemeClr val="tx1">
                    <a:lumMod val="85000"/>
                  </a:schemeClr>
                </a:solidFill>
                <a:cs typeface="B Nazanin" panose="00000400000000000000" pitchFamily="2" charset="-78"/>
              </a:rPr>
              <a:t>هزینه دارد و به مدیر ساختمان اعلام کند. نقاش ها به طور معمول براساس هر مترمربع برای خودشان دستمزد درنظر </a:t>
            </a:r>
            <a:r>
              <a:rPr lang="fa-IR" sz="1800" dirty="0" smtClean="0">
                <a:solidFill>
                  <a:schemeClr val="tx1">
                    <a:lumMod val="85000"/>
                  </a:schemeClr>
                </a:solidFill>
                <a:cs typeface="B Nazanin" panose="00000400000000000000" pitchFamily="2" charset="-78"/>
              </a:rPr>
              <a:t>می گیرند و قیمت رنگ را هم جدا گانه حساب می کنند.</a:t>
            </a:r>
            <a:r>
              <a:rPr lang="fa-IR" sz="1800" dirty="0">
                <a:solidFill>
                  <a:schemeClr val="tx1">
                    <a:lumMod val="85000"/>
                  </a:schemeClr>
                </a:solidFill>
                <a:cs typeface="B Nazanin" panose="00000400000000000000" pitchFamily="2" charset="-78"/>
              </a:rPr>
              <a:t/>
            </a:r>
            <a:br>
              <a:rPr lang="fa-IR" sz="1800" dirty="0">
                <a:solidFill>
                  <a:schemeClr val="tx1">
                    <a:lumMod val="85000"/>
                  </a:schemeClr>
                </a:solidFill>
                <a:cs typeface="B Nazanin" panose="00000400000000000000" pitchFamily="2" charset="-78"/>
              </a:rPr>
            </a:br>
            <a:r>
              <a:rPr lang="fa-IR" sz="1800" dirty="0">
                <a:solidFill>
                  <a:schemeClr val="tx1">
                    <a:lumMod val="85000"/>
                  </a:schemeClr>
                </a:solidFill>
                <a:cs typeface="B Nazanin" panose="00000400000000000000" pitchFamily="2" charset="-78"/>
              </a:rPr>
              <a:t>اگر قیمت هر کیلوگرم رنگ ٣٠٠٠٠٠ تومان و دستمزد رنگ کردن هر مترمربع ٢٠٠٠٠ تومان باشد و برای رنگ کردن </a:t>
            </a:r>
            <a:r>
              <a:rPr lang="fa-IR" sz="1800" dirty="0" smtClean="0">
                <a:solidFill>
                  <a:schemeClr val="tx1">
                    <a:lumMod val="85000"/>
                  </a:schemeClr>
                </a:solidFill>
                <a:cs typeface="B Nazanin" panose="00000400000000000000" pitchFamily="2" charset="-78"/>
              </a:rPr>
              <a:t>هر مترمربع استخر 0/3 کیلوگرم رنگ </a:t>
            </a:r>
            <a:r>
              <a:rPr lang="fa-IR" sz="1800" dirty="0">
                <a:solidFill>
                  <a:schemeClr val="tx1">
                    <a:lumMod val="85000"/>
                  </a:schemeClr>
                </a:solidFill>
                <a:cs typeface="B Nazanin" panose="00000400000000000000" pitchFamily="2" charset="-78"/>
              </a:rPr>
              <a:t>مصرف شود، هزینه این کار را حساب کنید.</a:t>
            </a:r>
            <a:endParaRPr lang="en-US" sz="600" dirty="0">
              <a:solidFill>
                <a:schemeClr val="tx1">
                  <a:lumMod val="85000"/>
                </a:schemeClr>
              </a:solidFill>
              <a:cs typeface="B Nazanin" panose="00000400000000000000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163541" y="2809127"/>
                <a:ext cx="6453052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rtl="1"/>
                <a:r>
                  <a:rPr lang="fa-IR" dirty="0" smtClean="0">
                    <a:solidFill>
                      <a:schemeClr val="tx1">
                        <a:lumMod val="8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fa-IR" b="0" i="0" smtClean="0">
                        <a:solidFill>
                          <a:schemeClr val="tx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:  </m:t>
                    </m:r>
                    <m:r>
                      <a:rPr lang="en-US">
                        <a:solidFill>
                          <a:schemeClr val="tx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12</m:t>
                    </m:r>
                    <m:r>
                      <a:rPr lang="en-US">
                        <a:solidFill>
                          <a:schemeClr val="tx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i="1">
                        <a:solidFill>
                          <a:schemeClr val="tx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solidFill>
                          <a:schemeClr val="tx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i="1">
                        <a:solidFill>
                          <a:schemeClr val="tx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>
                        <a:solidFill>
                          <a:schemeClr val="tx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solidFill>
                          <a:schemeClr val="tx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18</m:t>
                    </m:r>
                    <m:sSup>
                      <m:sSupPr>
                        <m:ctrlPr>
                          <a:rPr lang="en-US" i="1">
                            <a:solidFill>
                              <a:schemeClr val="tx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i="1">
                            <a:solidFill>
                              <a:schemeClr val="tx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solidFill>
                          <a:schemeClr val="tx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→   </m:t>
                    </m:r>
                    <m:r>
                      <a:rPr lang="en-US" i="1">
                        <a:solidFill>
                          <a:schemeClr val="tx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18</m:t>
                    </m:r>
                    <m:r>
                      <a:rPr lang="en-US" i="1">
                        <a:solidFill>
                          <a:schemeClr val="tx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i="1">
                        <a:solidFill>
                          <a:schemeClr val="tx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solidFill>
                          <a:schemeClr val="tx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chemeClr val="tx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36</m:t>
                    </m:r>
                    <m:sSup>
                      <m:sSupPr>
                        <m:ctrlPr>
                          <a:rPr lang="en-US" i="1">
                            <a:solidFill>
                              <a:schemeClr val="tx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i="1">
                            <a:solidFill>
                              <a:schemeClr val="tx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fa-IR" dirty="0" smtClean="0">
                    <a:solidFill>
                      <a:schemeClr val="tx1">
                        <a:lumMod val="85000"/>
                      </a:schemeClr>
                    </a:solidFill>
                    <a:cs typeface="B Nazanin" panose="00000400000000000000" pitchFamily="2" charset="-78"/>
                  </a:rPr>
                  <a:t> مساحت دیوار بزرگ</a:t>
                </a:r>
                <a:endParaRPr lang="en-US" dirty="0">
                  <a:solidFill>
                    <a:schemeClr val="tx1">
                      <a:lumMod val="85000"/>
                    </a:schemeClr>
                  </a:solidFill>
                  <a:cs typeface="B Nazanin" panose="00000400000000000000" pitchFamily="2" charset="-78"/>
                </a:endParaRPr>
              </a:p>
              <a:p>
                <a:r>
                  <a:rPr lang="fa-IR" dirty="0" smtClean="0">
                    <a:solidFill>
                      <a:schemeClr val="tx1">
                        <a:lumMod val="85000"/>
                      </a:schemeClr>
                    </a:solidFill>
                    <a:cs typeface="B Nazanin" panose="00000400000000000000" pitchFamily="2" charset="-78"/>
                  </a:rPr>
                  <a:t>: مساحت </a:t>
                </a:r>
                <a:r>
                  <a:rPr lang="fa-IR" dirty="0">
                    <a:solidFill>
                      <a:schemeClr val="tx1">
                        <a:lumMod val="85000"/>
                      </a:schemeClr>
                    </a:solidFill>
                    <a:cs typeface="B Nazanin" panose="00000400000000000000" pitchFamily="2" charset="-78"/>
                  </a:rPr>
                  <a:t>دیوار کوچک</a:t>
                </a:r>
                <a14:m>
                  <m:oMath xmlns:m="http://schemas.openxmlformats.org/officeDocument/2006/math">
                    <m:r>
                      <a:rPr lang="fa-IR" b="0" i="0" smtClean="0">
                        <a:solidFill>
                          <a:schemeClr val="tx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>
                        <a:solidFill>
                          <a:schemeClr val="tx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>
                        <a:solidFill>
                          <a:schemeClr val="tx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i="1">
                        <a:solidFill>
                          <a:schemeClr val="tx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solidFill>
                          <a:schemeClr val="tx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i="1">
                        <a:solidFill>
                          <a:schemeClr val="tx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>
                        <a:solidFill>
                          <a:schemeClr val="tx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solidFill>
                          <a:schemeClr val="tx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9</m:t>
                    </m:r>
                    <m:sSup>
                      <m:sSupPr>
                        <m:ctrlPr>
                          <a:rPr lang="en-US" i="1">
                            <a:solidFill>
                              <a:schemeClr val="tx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i="1">
                            <a:solidFill>
                              <a:schemeClr val="tx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solidFill>
                          <a:schemeClr val="tx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  →</m:t>
                    </m:r>
                    <m:r>
                      <a:rPr lang="en-US" i="1">
                        <a:solidFill>
                          <a:schemeClr val="tx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9</m:t>
                    </m:r>
                    <m:r>
                      <a:rPr lang="en-US" i="1">
                        <a:solidFill>
                          <a:schemeClr val="tx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i="1">
                        <a:solidFill>
                          <a:schemeClr val="tx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solidFill>
                          <a:schemeClr val="tx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chemeClr val="tx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18</m:t>
                    </m:r>
                    <m:sSup>
                      <m:sSupPr>
                        <m:ctrlPr>
                          <a:rPr lang="en-US" i="1">
                            <a:solidFill>
                              <a:schemeClr val="tx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i="1">
                            <a:solidFill>
                              <a:schemeClr val="tx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>
                  <a:solidFill>
                    <a:schemeClr val="tx1">
                      <a:lumMod val="85000"/>
                    </a:schemeClr>
                  </a:solidFill>
                  <a:cs typeface="B Nazanin" panose="00000400000000000000" pitchFamily="2" charset="-78"/>
                </a:endParaRPr>
              </a:p>
              <a:p>
                <a:r>
                  <a:rPr lang="fa-IR" dirty="0" smtClean="0">
                    <a:solidFill>
                      <a:schemeClr val="tx1">
                        <a:lumMod val="85000"/>
                      </a:schemeClr>
                    </a:solidFill>
                    <a:cs typeface="B Nazanin" panose="00000400000000000000" pitchFamily="2" charset="-78"/>
                  </a:rPr>
                  <a:t>: مساحت </a:t>
                </a:r>
                <a:r>
                  <a:rPr lang="fa-IR" dirty="0">
                    <a:solidFill>
                      <a:schemeClr val="tx1">
                        <a:lumMod val="85000"/>
                      </a:schemeClr>
                    </a:solidFill>
                    <a:cs typeface="B Nazanin" panose="00000400000000000000" pitchFamily="2" charset="-78"/>
                  </a:rPr>
                  <a:t>کف استخر</a:t>
                </a:r>
                <a14:m>
                  <m:oMath xmlns:m="http://schemas.openxmlformats.org/officeDocument/2006/math">
                    <m:r>
                      <a:rPr lang="fa-IR" b="0" i="0" smtClean="0">
                        <a:solidFill>
                          <a:schemeClr val="tx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     </m:t>
                    </m:r>
                    <m:r>
                      <a:rPr lang="fa-IR" b="0" i="0" smtClean="0">
                        <a:solidFill>
                          <a:schemeClr val="tx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12</m:t>
                    </m:r>
                    <m:r>
                      <a:rPr lang="en-US">
                        <a:solidFill>
                          <a:schemeClr val="tx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a:rPr lang="fa-IR" b="0" i="0" smtClean="0">
                        <a:solidFill>
                          <a:schemeClr val="tx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>
                        <a:solidFill>
                          <a:schemeClr val="tx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solidFill>
                          <a:schemeClr val="tx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72</m:t>
                    </m:r>
                    <m:sSup>
                      <m:sSupPr>
                        <m:ctrlPr>
                          <a:rPr lang="en-US" i="1">
                            <a:solidFill>
                              <a:schemeClr val="tx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i="1">
                            <a:solidFill>
                              <a:schemeClr val="tx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solidFill>
                          <a:schemeClr val="tx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endParaRPr lang="en-US" dirty="0">
                  <a:solidFill>
                    <a:schemeClr val="tx1">
                      <a:lumMod val="85000"/>
                    </a:schemeClr>
                  </a:solidFill>
                  <a:cs typeface="B Nazanin" panose="00000400000000000000" pitchFamily="2" charset="-78"/>
                </a:endParaRPr>
              </a:p>
              <a:p>
                <a:r>
                  <a:rPr lang="fa-IR" dirty="0" smtClean="0">
                    <a:solidFill>
                      <a:schemeClr val="tx1">
                        <a:lumMod val="85000"/>
                      </a:schemeClr>
                    </a:solidFill>
                    <a:cs typeface="B Nazanin" panose="00000400000000000000" pitchFamily="2" charset="-78"/>
                  </a:rPr>
                  <a:t>: مساحت </a:t>
                </a:r>
                <a:r>
                  <a:rPr lang="fa-IR" dirty="0">
                    <a:solidFill>
                      <a:schemeClr val="tx1">
                        <a:lumMod val="85000"/>
                      </a:schemeClr>
                    </a:solidFill>
                    <a:cs typeface="B Nazanin" panose="00000400000000000000" pitchFamily="2" charset="-78"/>
                  </a:rPr>
                  <a:t>کل استخر</a:t>
                </a:r>
                <a14:m>
                  <m:oMath xmlns:m="http://schemas.openxmlformats.org/officeDocument/2006/math">
                    <m:r>
                      <a:rPr lang="fa-IR" b="0" i="0" smtClean="0">
                        <a:solidFill>
                          <a:schemeClr val="tx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      </m:t>
                    </m:r>
                    <m:r>
                      <a:rPr lang="en-US">
                        <a:solidFill>
                          <a:schemeClr val="tx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36</m:t>
                    </m:r>
                    <m:r>
                      <a:rPr lang="en-US">
                        <a:solidFill>
                          <a:schemeClr val="tx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>
                        <a:solidFill>
                          <a:schemeClr val="tx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18</m:t>
                    </m:r>
                    <m:r>
                      <a:rPr lang="en-US">
                        <a:solidFill>
                          <a:schemeClr val="tx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>
                        <a:solidFill>
                          <a:schemeClr val="tx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72</m:t>
                    </m:r>
                    <m:r>
                      <a:rPr lang="en-US">
                        <a:solidFill>
                          <a:schemeClr val="tx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solidFill>
                          <a:schemeClr val="tx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126</m:t>
                    </m:r>
                    <m:sSup>
                      <m:sSupPr>
                        <m:ctrlPr>
                          <a:rPr lang="en-US" i="1">
                            <a:solidFill>
                              <a:schemeClr val="tx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i="1">
                            <a:solidFill>
                              <a:schemeClr val="tx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>
                  <a:solidFill>
                    <a:schemeClr val="tx1">
                      <a:lumMod val="85000"/>
                    </a:schemeClr>
                  </a:solidFill>
                  <a:cs typeface="B Nazanin" panose="00000400000000000000" pitchFamily="2" charset="-78"/>
                </a:endParaRPr>
              </a:p>
              <a:p>
                <a:endParaRPr lang="en-US" dirty="0">
                  <a:solidFill>
                    <a:schemeClr val="tx1">
                      <a:lumMod val="85000"/>
                    </a:schemeClr>
                  </a:solidFill>
                  <a:cs typeface="B Nazanin" panose="00000400000000000000" pitchFamily="2" charset="-78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3541" y="2809127"/>
                <a:ext cx="6453052" cy="1477328"/>
              </a:xfrm>
              <a:prstGeom prst="rect">
                <a:avLst/>
              </a:prstGeom>
              <a:blipFill>
                <a:blip r:embed="rId6"/>
                <a:stretch>
                  <a:fillRect l="-945" t="-41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163541" y="4443957"/>
                <a:ext cx="6102816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rtl="1"/>
                <a:r>
                  <a:rPr lang="fa-IR" dirty="0" smtClean="0">
                    <a:solidFill>
                      <a:schemeClr val="tx1">
                        <a:lumMod val="85000"/>
                      </a:schemeClr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fa-IR" b="0" i="0" smtClean="0">
                        <a:solidFill>
                          <a:schemeClr val="tx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>
                        <a:solidFill>
                          <a:schemeClr val="tx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126</m:t>
                    </m:r>
                    <m:r>
                      <a:rPr lang="en-US">
                        <a:solidFill>
                          <a:schemeClr val="tx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i="1">
                        <a:solidFill>
                          <a:schemeClr val="tx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>
                        <a:solidFill>
                          <a:schemeClr val="tx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i="1">
                        <a:solidFill>
                          <a:schemeClr val="tx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i="1">
                        <a:solidFill>
                          <a:schemeClr val="tx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chemeClr val="tx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37</m:t>
                    </m:r>
                    <m:r>
                      <a:rPr lang="en-US" i="1">
                        <a:solidFill>
                          <a:schemeClr val="tx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i="1">
                        <a:solidFill>
                          <a:schemeClr val="tx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8</m:t>
                    </m:r>
                  </m:oMath>
                </a14:m>
                <a:r>
                  <a:rPr lang="en-US" dirty="0">
                    <a:solidFill>
                      <a:schemeClr val="tx1">
                        <a:lumMod val="85000"/>
                      </a:schemeClr>
                    </a:solidFill>
                    <a:cs typeface="B Nazanin" panose="00000400000000000000" pitchFamily="2" charset="-78"/>
                  </a:rPr>
                  <a:t> </a:t>
                </a:r>
                <a:r>
                  <a:rPr lang="en-US" dirty="0" smtClean="0">
                    <a:solidFill>
                      <a:schemeClr val="tx1">
                        <a:lumMod val="85000"/>
                      </a:schemeClr>
                    </a:solidFill>
                    <a:cs typeface="B Nazanin" panose="00000400000000000000" pitchFamily="2" charset="-78"/>
                  </a:rPr>
                  <a:t>kg</a:t>
                </a:r>
                <a:r>
                  <a:rPr lang="fa-IR" dirty="0" smtClean="0">
                    <a:solidFill>
                      <a:schemeClr val="tx1">
                        <a:lumMod val="85000"/>
                      </a:schemeClr>
                    </a:solidFill>
                    <a:cs typeface="B Nazanin" panose="00000400000000000000" pitchFamily="2" charset="-78"/>
                  </a:rPr>
                  <a:t>    :  مقدار رنگ مورد نیاز</a:t>
                </a:r>
                <a:endParaRPr lang="en-US" dirty="0">
                  <a:solidFill>
                    <a:schemeClr val="tx1">
                      <a:lumMod val="85000"/>
                    </a:schemeClr>
                  </a:solidFill>
                  <a:cs typeface="B Nazanin" panose="00000400000000000000" pitchFamily="2" charset="-78"/>
                </a:endParaRPr>
              </a:p>
              <a:p>
                <a:r>
                  <a:rPr lang="fa-IR" dirty="0" smtClean="0">
                    <a:solidFill>
                      <a:schemeClr val="tx1">
                        <a:lumMod val="85000"/>
                      </a:schemeClr>
                    </a:solidFill>
                    <a:cs typeface="B Nazanin" panose="00000400000000000000" pitchFamily="2" charset="-78"/>
                  </a:rPr>
                  <a:t>: قیمت </a:t>
                </a:r>
                <a:r>
                  <a:rPr lang="fa-IR" dirty="0">
                    <a:solidFill>
                      <a:schemeClr val="tx1">
                        <a:lumMod val="85000"/>
                      </a:schemeClr>
                    </a:solidFill>
                    <a:cs typeface="B Nazanin" panose="00000400000000000000" pitchFamily="2" charset="-78"/>
                  </a:rPr>
                  <a:t>رنگ مصرف شده</a:t>
                </a:r>
                <a14:m>
                  <m:oMath xmlns:m="http://schemas.openxmlformats.org/officeDocument/2006/math">
                    <m:r>
                      <a:rPr lang="fa-IR" b="0" i="0" smtClean="0">
                        <a:solidFill>
                          <a:schemeClr val="tx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>
                        <a:solidFill>
                          <a:schemeClr val="tx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37</m:t>
                    </m:r>
                    <m:r>
                      <a:rPr lang="en-US">
                        <a:solidFill>
                          <a:schemeClr val="tx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>
                        <a:solidFill>
                          <a:schemeClr val="tx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8</m:t>
                    </m:r>
                    <m:r>
                      <a:rPr lang="en-US">
                        <a:solidFill>
                          <a:schemeClr val="tx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>
                        <a:solidFill>
                          <a:schemeClr val="tx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300000</m:t>
                    </m:r>
                    <m:r>
                      <a:rPr lang="en-US">
                        <a:solidFill>
                          <a:schemeClr val="tx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solidFill>
                          <a:schemeClr val="tx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11340000</m:t>
                    </m:r>
                  </m:oMath>
                </a14:m>
                <a:endParaRPr lang="en-US" dirty="0">
                  <a:solidFill>
                    <a:schemeClr val="tx1">
                      <a:lumMod val="85000"/>
                    </a:schemeClr>
                  </a:solidFill>
                  <a:cs typeface="B Nazanin" panose="00000400000000000000" pitchFamily="2" charset="-78"/>
                </a:endParaRPr>
              </a:p>
              <a:p>
                <a:r>
                  <a:rPr lang="fa-IR" dirty="0" smtClean="0">
                    <a:solidFill>
                      <a:schemeClr val="tx1">
                        <a:lumMod val="85000"/>
                      </a:schemeClr>
                    </a:solidFill>
                    <a:cs typeface="B Nazanin" panose="00000400000000000000" pitchFamily="2" charset="-78"/>
                  </a:rPr>
                  <a:t>: دستمزد </a:t>
                </a:r>
                <a:r>
                  <a:rPr lang="fa-IR" dirty="0">
                    <a:solidFill>
                      <a:schemeClr val="tx1">
                        <a:lumMod val="85000"/>
                      </a:schemeClr>
                    </a:solidFill>
                    <a:cs typeface="B Nazanin" panose="00000400000000000000" pitchFamily="2" charset="-78"/>
                  </a:rPr>
                  <a:t>نقاش</a:t>
                </a:r>
                <a14:m>
                  <m:oMath xmlns:m="http://schemas.openxmlformats.org/officeDocument/2006/math">
                    <m:r>
                      <a:rPr lang="fa-IR" b="0" i="0" smtClean="0">
                        <a:solidFill>
                          <a:schemeClr val="tx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              </m:t>
                    </m:r>
                    <m:r>
                      <a:rPr lang="en-US">
                        <a:solidFill>
                          <a:schemeClr val="tx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126</m:t>
                    </m:r>
                    <m:r>
                      <a:rPr lang="en-US">
                        <a:solidFill>
                          <a:schemeClr val="tx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>
                        <a:solidFill>
                          <a:schemeClr val="tx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20000</m:t>
                    </m:r>
                    <m:r>
                      <a:rPr lang="en-US">
                        <a:solidFill>
                          <a:schemeClr val="tx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solidFill>
                          <a:schemeClr val="tx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2520000</m:t>
                    </m:r>
                  </m:oMath>
                </a14:m>
                <a:endParaRPr lang="en-US" dirty="0">
                  <a:solidFill>
                    <a:schemeClr val="tx1">
                      <a:lumMod val="85000"/>
                    </a:schemeClr>
                  </a:solidFill>
                  <a:cs typeface="B Nazanin" panose="00000400000000000000" pitchFamily="2" charset="-78"/>
                </a:endParaRPr>
              </a:p>
              <a:p>
                <a:r>
                  <a:rPr lang="fa-IR" dirty="0" smtClean="0">
                    <a:solidFill>
                      <a:schemeClr val="tx1">
                        <a:lumMod val="85000"/>
                      </a:schemeClr>
                    </a:solidFill>
                    <a:cs typeface="B Nazanin" panose="00000400000000000000" pitchFamily="2" charset="-78"/>
                  </a:rPr>
                  <a:t>: هزینه </a:t>
                </a:r>
                <a:r>
                  <a:rPr lang="fa-IR" dirty="0">
                    <a:solidFill>
                      <a:schemeClr val="tx1">
                        <a:lumMod val="85000"/>
                      </a:schemeClr>
                    </a:solidFill>
                    <a:cs typeface="B Nazanin" panose="00000400000000000000" pitchFamily="2" charset="-78"/>
                  </a:rPr>
                  <a:t>کل</a:t>
                </a:r>
                <a14:m>
                  <m:oMath xmlns:m="http://schemas.openxmlformats.org/officeDocument/2006/math">
                    <m:r>
                      <a:rPr lang="fa-IR" b="0" i="0" smtClean="0">
                        <a:solidFill>
                          <a:schemeClr val="tx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                    </m:t>
                    </m:r>
                    <m:r>
                      <a:rPr lang="en-US">
                        <a:solidFill>
                          <a:schemeClr val="tx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11340000</m:t>
                    </m:r>
                    <m:r>
                      <a:rPr lang="en-US">
                        <a:solidFill>
                          <a:schemeClr val="tx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>
                        <a:solidFill>
                          <a:schemeClr val="tx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2520000</m:t>
                    </m:r>
                    <m:r>
                      <a:rPr lang="en-US">
                        <a:solidFill>
                          <a:schemeClr val="tx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solidFill>
                          <a:schemeClr val="tx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13860000</m:t>
                    </m:r>
                  </m:oMath>
                </a14:m>
                <a:endParaRPr lang="en-US" dirty="0">
                  <a:solidFill>
                    <a:schemeClr val="tx1">
                      <a:lumMod val="85000"/>
                    </a:schemeClr>
                  </a:solidFill>
                  <a:cs typeface="B Nazanin" panose="00000400000000000000" pitchFamily="2" charset="-78"/>
                </a:endParaRPr>
              </a:p>
              <a:p>
                <a:endParaRPr lang="en-US" dirty="0">
                  <a:solidFill>
                    <a:schemeClr val="tx1">
                      <a:lumMod val="85000"/>
                    </a:schemeClr>
                  </a:solidFill>
                  <a:cs typeface="B Nazanin" panose="00000400000000000000" pitchFamily="2" charset="-78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3541" y="4443957"/>
                <a:ext cx="6102816" cy="1477328"/>
              </a:xfrm>
              <a:prstGeom prst="rect">
                <a:avLst/>
              </a:prstGeom>
              <a:blipFill>
                <a:blip r:embed="rId7"/>
                <a:stretch>
                  <a:fillRect l="-999" t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10607040" y="36049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dirty="0" smtClean="0">
                <a:solidFill>
                  <a:schemeClr val="bg1"/>
                </a:solidFill>
              </a:rPr>
              <a:t>1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audio_2023-10-17_21-37-3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612777" y="4717869"/>
            <a:ext cx="609600" cy="609600"/>
          </a:xfrm>
          <a:prstGeom prst="rect">
            <a:avLst/>
          </a:prstGeom>
          <a:solidFill>
            <a:srgbClr val="C00000"/>
          </a:solidFill>
        </p:spPr>
      </p:pic>
      <p:pic>
        <p:nvPicPr>
          <p:cNvPr id="9" name="audio_2023-10-17_20-57-47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612777" y="3075147"/>
            <a:ext cx="609600" cy="609600"/>
          </a:xfrm>
          <a:prstGeom prst="rect">
            <a:avLst/>
          </a:prstGeom>
          <a:solidFill>
            <a:srgbClr val="C00000"/>
          </a:solidFill>
        </p:spPr>
      </p:pic>
    </p:spTree>
    <p:extLst>
      <p:ext uri="{BB962C8B-B14F-4D97-AF65-F5344CB8AC3E}">
        <p14:creationId xmlns:p14="http://schemas.microsoft.com/office/powerpoint/2010/main" val="2960406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49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8678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20103" y="40494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dirty="0" smtClean="0">
                <a:solidFill>
                  <a:schemeClr val="bg1"/>
                </a:solidFill>
              </a:rPr>
              <a:t>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97281" y="1279391"/>
            <a:ext cx="10006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dirty="0">
                <a:cs typeface="B Nazanin" panose="00000400000000000000" pitchFamily="2" charset="-78"/>
              </a:rPr>
              <a:t>مساحت مربعی به ضلع 100 سانتی متر، 1متر مربع است. اگر از ضلع مربع 10 درصد کم کنیم، مساحت مربع چند </a:t>
            </a:r>
            <a:r>
              <a:rPr lang="fa-IR" dirty="0" smtClean="0">
                <a:cs typeface="B Nazanin" panose="00000400000000000000" pitchFamily="2" charset="-78"/>
              </a:rPr>
              <a:t>درصد کم </a:t>
            </a:r>
            <a:r>
              <a:rPr lang="fa-IR" dirty="0">
                <a:cs typeface="B Nazanin" panose="00000400000000000000" pitchFamily="2" charset="-78"/>
              </a:rPr>
              <a:t>می شود؟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20240" y="23774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673896" y="2377440"/>
                <a:ext cx="5288607" cy="22747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cs typeface="B Nazanin" panose="00000400000000000000" pitchFamily="2" charset="-78"/>
                  </a:rPr>
                  <a:t> 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100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10</m:t>
                      </m:r>
                    </m:oMath>
                  </m:oMathPara>
                </a14:m>
                <a:endParaRPr lang="en-US" dirty="0">
                  <a:cs typeface="B Nazanin" panose="00000400000000000000" pitchFamily="2" charset="-78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100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10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90</m:t>
                      </m:r>
                    </m:oMath>
                  </m:oMathPara>
                </a14:m>
                <a:endParaRPr lang="en-US" dirty="0">
                  <a:cs typeface="B Nazanin" panose="00000400000000000000" pitchFamily="2" charset="-78"/>
                </a:endParaRPr>
              </a:p>
              <a:p>
                <a:r>
                  <a:rPr lang="fa-IR" dirty="0" smtClean="0">
                    <a:cs typeface="B Nazanin" panose="00000400000000000000" pitchFamily="2" charset="-78"/>
                  </a:rPr>
                  <a:t>: مساحت </a:t>
                </a:r>
                <a:r>
                  <a:rPr lang="fa-IR" dirty="0">
                    <a:cs typeface="B Nazanin" panose="00000400000000000000" pitchFamily="2" charset="-78"/>
                  </a:rPr>
                  <a:t>مربع اولیه</a:t>
                </a:r>
                <a14:m>
                  <m:oMath xmlns:m="http://schemas.openxmlformats.org/officeDocument/2006/math">
                    <m:r>
                      <a:rPr lang="fa-IR" b="0" i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>
                        <a:latin typeface="Cambria Math" panose="02040503050406030204" pitchFamily="18" charset="0"/>
                      </a:rPr>
                      <m:t>100</m:t>
                    </m:r>
                    <m:r>
                      <a:rPr lang="en-US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>
                        <a:latin typeface="Cambria Math" panose="02040503050406030204" pitchFamily="18" charset="0"/>
                      </a:rPr>
                      <m:t>100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10000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>
                  <a:cs typeface="B Nazanin" panose="00000400000000000000" pitchFamily="2" charset="-78"/>
                </a:endParaRPr>
              </a:p>
              <a:p>
                <a:r>
                  <a:rPr lang="fa-IR" dirty="0" smtClean="0">
                    <a:cs typeface="B Nazanin" panose="00000400000000000000" pitchFamily="2" charset="-78"/>
                  </a:rPr>
                  <a:t>: مساحت </a:t>
                </a:r>
                <a:r>
                  <a:rPr lang="fa-IR" dirty="0">
                    <a:cs typeface="B Nazanin" panose="00000400000000000000" pitchFamily="2" charset="-78"/>
                  </a:rPr>
                  <a:t>مربع جدید</a:t>
                </a:r>
                <a14:m>
                  <m:oMath xmlns:m="http://schemas.openxmlformats.org/officeDocument/2006/math">
                    <m:r>
                      <a:rPr lang="fa-IR" b="0" i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>
                        <a:latin typeface="Cambria Math" panose="02040503050406030204" pitchFamily="18" charset="0"/>
                      </a:rPr>
                      <m:t>90</m:t>
                    </m:r>
                    <m:r>
                      <a:rPr lang="en-US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>
                        <a:latin typeface="Cambria Math" panose="02040503050406030204" pitchFamily="18" charset="0"/>
                      </a:rPr>
                      <m:t>90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8100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>
                  <a:cs typeface="B Nazanin" panose="00000400000000000000" pitchFamily="2" charset="-78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10000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8100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1900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𝑐𝑚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>
                  <a:cs typeface="B Nazanin" panose="00000400000000000000" pitchFamily="2" charset="-78"/>
                </a:endParaRPr>
              </a:p>
              <a:p>
                <a:endParaRPr lang="en-US" dirty="0">
                  <a:cs typeface="B Nazanin" panose="00000400000000000000" pitchFamily="2" charset="-78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3896" y="2377440"/>
                <a:ext cx="5288607" cy="2274725"/>
              </a:xfrm>
              <a:prstGeom prst="rect">
                <a:avLst/>
              </a:prstGeom>
              <a:blipFill>
                <a:blip r:embed="rId4"/>
                <a:stretch>
                  <a:fillRect l="-11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0319202"/>
              </p:ext>
            </p:extLst>
          </p:nvPr>
        </p:nvGraphicFramePr>
        <p:xfrm>
          <a:off x="1817589" y="4652165"/>
          <a:ext cx="2323338" cy="7291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84330">
                  <a:extLst>
                    <a:ext uri="{9D8B030D-6E8A-4147-A177-3AD203B41FA5}">
                      <a16:colId xmlns:a16="http://schemas.microsoft.com/office/drawing/2014/main" val="3473730200"/>
                    </a:ext>
                  </a:extLst>
                </a:gridCol>
                <a:gridCol w="1039008">
                  <a:extLst>
                    <a:ext uri="{9D8B030D-6E8A-4147-A177-3AD203B41FA5}">
                      <a16:colId xmlns:a16="http://schemas.microsoft.com/office/drawing/2014/main" val="1954162910"/>
                    </a:ext>
                  </a:extLst>
                </a:gridCol>
              </a:tblGrid>
              <a:tr h="39898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1900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100" dirty="0">
                          <a:solidFill>
                            <a:srgbClr val="FF0000"/>
                          </a:solidFill>
                          <a:effectLst/>
                        </a:rPr>
                        <a:t>19</a:t>
                      </a:r>
                      <a:endParaRPr lang="en-US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4386196"/>
                  </a:ext>
                </a:extLst>
              </a:tr>
              <a:tr h="330119">
                <a:tc>
                  <a:txBody>
                    <a:bodyPr/>
                    <a:lstStyle/>
                    <a:p>
                      <a:pPr marL="0" marR="0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100">
                          <a:effectLst/>
                        </a:rPr>
                        <a:t>10000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100" smtClean="0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372703"/>
                  </a:ext>
                </a:extLst>
              </a:tr>
            </a:tbl>
          </a:graphicData>
        </a:graphic>
      </p:graphicFrame>
      <p:pic>
        <p:nvPicPr>
          <p:cNvPr id="11" name="audio_2023-10-17_21-19-1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950295" y="2732933"/>
            <a:ext cx="609600" cy="609600"/>
          </a:xfrm>
          <a:prstGeom prst="rect">
            <a:avLst/>
          </a:prstGeom>
          <a:solidFill>
            <a:srgbClr val="C00000"/>
          </a:solidFill>
        </p:spPr>
      </p:pic>
      <p:sp>
        <p:nvSpPr>
          <p:cNvPr id="12" name="Rectangle 11"/>
          <p:cNvSpPr/>
          <p:nvPr/>
        </p:nvSpPr>
        <p:spPr>
          <a:xfrm>
            <a:off x="8116388" y="3916680"/>
            <a:ext cx="2320835" cy="23534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8360229" y="4193177"/>
            <a:ext cx="2076994" cy="207699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993714" y="3931567"/>
            <a:ext cx="5661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1100" dirty="0">
                <a:solidFill>
                  <a:schemeClr val="bg1"/>
                </a:solidFill>
              </a:rPr>
              <a:t>10</a:t>
            </a:r>
            <a:r>
              <a:rPr lang="en-US" sz="1100" dirty="0" smtClean="0">
                <a:solidFill>
                  <a:schemeClr val="bg1"/>
                </a:solidFill>
              </a:rPr>
              <a:t>cm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 rot="5400000">
            <a:off x="7944980" y="4362604"/>
            <a:ext cx="5661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1100" dirty="0">
                <a:solidFill>
                  <a:schemeClr val="bg1"/>
                </a:solidFill>
              </a:rPr>
              <a:t>10</a:t>
            </a:r>
            <a:r>
              <a:rPr lang="en-US" sz="1100" dirty="0" smtClean="0">
                <a:solidFill>
                  <a:schemeClr val="bg1"/>
                </a:solidFill>
              </a:rPr>
              <a:t>cm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 rot="5400000">
            <a:off x="8206590" y="5639265"/>
            <a:ext cx="5661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</a:rPr>
              <a:t>90cm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 rot="5400000">
            <a:off x="7654335" y="5000935"/>
            <a:ext cx="64472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1100" dirty="0" smtClean="0"/>
              <a:t>1</a:t>
            </a:r>
            <a:r>
              <a:rPr lang="en-US" sz="1100" dirty="0" smtClean="0"/>
              <a:t>0</a:t>
            </a:r>
            <a:r>
              <a:rPr lang="fa-IR" sz="1100" dirty="0" smtClean="0"/>
              <a:t>0</a:t>
            </a:r>
            <a:r>
              <a:rPr lang="en-US" sz="1100" dirty="0" smtClean="0"/>
              <a:t>cm</a:t>
            </a:r>
            <a:endParaRPr lang="en-US" sz="1100" dirty="0"/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8993714" y="3916680"/>
            <a:ext cx="0" cy="27649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8116386" y="4243195"/>
            <a:ext cx="261613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4403562" y="4832049"/>
            <a:ext cx="1905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 smtClean="0">
                <a:cs typeface="B Nazanin" panose="00000400000000000000" pitchFamily="2" charset="-78"/>
              </a:rPr>
              <a:t>19 درصد کم </a:t>
            </a:r>
            <a:r>
              <a:rPr lang="fa-IR" dirty="0" smtClean="0">
                <a:cs typeface="B Nazanin" panose="00000400000000000000" pitchFamily="2" charset="-78"/>
              </a:rPr>
              <a:t>می شود</a:t>
            </a:r>
            <a:endParaRPr lang="en-US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86709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72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96</TotalTime>
  <Words>184</Words>
  <Application>Microsoft Office PowerPoint</Application>
  <PresentationFormat>Widescreen</PresentationFormat>
  <Paragraphs>30</Paragraphs>
  <Slides>3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Arial</vt:lpstr>
      <vt:lpstr>B Nazanin</vt:lpstr>
      <vt:lpstr>Calibri</vt:lpstr>
      <vt:lpstr>Cambria Math</vt:lpstr>
      <vt:lpstr>Century Gothic</vt:lpstr>
      <vt:lpstr>Wingdings 3</vt:lpstr>
      <vt:lpstr>Ion</vt:lpstr>
      <vt:lpstr>PowerPoint Presentation</vt:lpstr>
      <vt:lpstr>در یک مجتمع مسکونی استخری به طول، عرض و عمق به ترتیب 12 ، 6 و 1/5 متر وجود دارد. مدیر ساختمان پیشنهاد کرده است که دیوارها و کف استخر ترمیم و بازسازی و سپس رنگ شود. او از یک نقاش خواست تا برآورد کند که انجام این کار چقدر هزینه دارد و به مدیر ساختمان اعلام کند. نقاش ها به طور معمول براساس هر مترمربع برای خودشان دستمزد درنظر می گیرند و قیمت رنگ را هم جدا گانه حساب می کنند. اگر قیمت هر کیلوگرم رنگ ٣٠٠٠٠٠ تومان و دستمزد رنگ کردن هر مترمربع ٢٠٠٠٠ تومان باشد و برای رنگ کردن هر مترمربع استخر 0/3 کیلوگرم رنگ مصرف شود، هزینه این کار را حساب کنید.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در یک مجتمع مسکونی استخری به طول، عرض و عمق به ترتیب 12 ، 6 و 1/5 متر وجود دارد. مدیر ساختمان پیشنهاد کرده است که دیوارها و کف استخر ترمیم و بازسازی و سپس رنگ شود. او از یک نقاش خواست تا برآورد کند که انجام این کار چقدر هزینه دارد و به مدیر ساختمان اعلام کند. نقاش ها به طور معمول براساس هر مترمربع برای خودشان دستمزد درنظر می گیرند و قیمت رنگ را هم جدا گانه حساب می کنند. اگر قیمت هر کیلوگرم رنگ ٣٠٠٠٠٠ تومان و دستمزد رنگ کردن هر مترمربع ٢٠٠٠٠ تومان باشد و برای رنگ کردن هر مترمربع استخر 0/3 کیلوگرم رنگ مصرف شود، هزینه این کار را حساب کنید.</dc:title>
  <dc:creator>Windows User</dc:creator>
  <cp:lastModifiedBy>Windows User</cp:lastModifiedBy>
  <cp:revision>21</cp:revision>
  <dcterms:created xsi:type="dcterms:W3CDTF">2023-10-17T16:46:56Z</dcterms:created>
  <dcterms:modified xsi:type="dcterms:W3CDTF">2023-10-18T04:23:51Z</dcterms:modified>
</cp:coreProperties>
</file>